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7" r:id="rId5"/>
    <p:sldId id="258" r:id="rId6"/>
    <p:sldId id="259" r:id="rId7"/>
    <p:sldId id="261" r:id="rId8"/>
    <p:sldId id="275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70" r:id="rId19"/>
    <p:sldId id="271" r:id="rId20"/>
    <p:sldId id="272" r:id="rId21"/>
    <p:sldId id="274" r:id="rId22"/>
  </p:sldIdLst>
  <p:sldSz cx="9144000" cy="5143500" type="screen16x9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SzPct val="100000"/>
      <a:buFont typeface="Times" panose="02020603050405020304" pitchFamily="18" charset="0"/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1pPr>
    <a:lvl2pPr marL="388938" indent="68263" algn="l" rtl="0" fontAlgn="base">
      <a:spcBef>
        <a:spcPct val="20000"/>
      </a:spcBef>
      <a:spcAft>
        <a:spcPct val="0"/>
      </a:spcAft>
      <a:buSzPct val="100000"/>
      <a:buFont typeface="Times" panose="02020603050405020304" pitchFamily="18" charset="0"/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2pPr>
    <a:lvl3pPr marL="777875" indent="136525" algn="l" rtl="0" fontAlgn="base">
      <a:spcBef>
        <a:spcPct val="20000"/>
      </a:spcBef>
      <a:spcAft>
        <a:spcPct val="0"/>
      </a:spcAft>
      <a:buSzPct val="100000"/>
      <a:buFont typeface="Times" panose="02020603050405020304" pitchFamily="18" charset="0"/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3pPr>
    <a:lvl4pPr marL="1168400" indent="203200" algn="l" rtl="0" fontAlgn="base">
      <a:spcBef>
        <a:spcPct val="20000"/>
      </a:spcBef>
      <a:spcAft>
        <a:spcPct val="0"/>
      </a:spcAft>
      <a:buSzPct val="100000"/>
      <a:buFont typeface="Times" panose="02020603050405020304" pitchFamily="18" charset="0"/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4pPr>
    <a:lvl5pPr marL="1557338" indent="271463" algn="l" rtl="0" fontAlgn="base">
      <a:spcBef>
        <a:spcPct val="20000"/>
      </a:spcBef>
      <a:spcAft>
        <a:spcPct val="0"/>
      </a:spcAft>
      <a:buSzPct val="100000"/>
      <a:buFont typeface="Times" panose="02020603050405020304" pitchFamily="18" charset="0"/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Frutiger LT Std 45 Light" panose="020B04020202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78B4"/>
    <a:srgbClr val="FF4128"/>
    <a:srgbClr val="005C96"/>
    <a:srgbClr val="3760A0"/>
    <a:srgbClr val="DBDBF3"/>
    <a:srgbClr val="C1C1EB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52" d="100"/>
          <a:sy n="152" d="100"/>
        </p:scale>
        <p:origin x="4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resswell\Desktop\European%20Adoptions%20by%20Coh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[European Adoptions by Cohort.xlsx]Sheet1!PivotTable1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E6BB5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4"/>
                <c:pt idx="0">
                  <c:v>01-50</c:v>
                </c:pt>
                <c:pt idx="1">
                  <c:v>51-100</c:v>
                </c:pt>
                <c:pt idx="2">
                  <c:v>101-250</c:v>
                </c:pt>
                <c:pt idx="3">
                  <c:v>251+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4"/>
                <c:pt idx="0">
                  <c:v>1444</c:v>
                </c:pt>
                <c:pt idx="1">
                  <c:v>540</c:v>
                </c:pt>
                <c:pt idx="2">
                  <c:v>336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A-4E31-ADF0-830B9A282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878136"/>
        <c:axId val="130878528"/>
      </c:barChart>
      <c:catAx>
        <c:axId val="13087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78528"/>
        <c:crosses val="autoZero"/>
        <c:auto val="1"/>
        <c:lblAlgn val="ctr"/>
        <c:lblOffset val="100"/>
        <c:noMultiLvlLbl val="0"/>
      </c:catAx>
      <c:valAx>
        <c:axId val="130878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878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" charset="0"/>
              <a:buNone/>
              <a:defRPr sz="1200"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" charset="0"/>
              <a:buNone/>
              <a:defRPr sz="1200"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" charset="0"/>
              <a:buNone/>
              <a:defRPr sz="1200"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80EBB7-8F2F-49E9-943F-263394E8F9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241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400">
                <a:solidFill>
                  <a:schemeClr val="tx1"/>
                </a:solidFill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000">
                <a:solidFill>
                  <a:schemeClr val="tx1"/>
                </a:solidFill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000">
                <a:solidFill>
                  <a:schemeClr val="tx1"/>
                </a:solidFill>
                <a:latin typeface="Frutiger LT Std 45 Light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000">
                <a:solidFill>
                  <a:schemeClr val="tx1"/>
                </a:solidFill>
                <a:latin typeface="Frutiger LT Std 65 Bold" charset="0"/>
              </a:defRPr>
            </a:lvl1pPr>
          </a:lstStyle>
          <a:p>
            <a:fld id="{EF8D9574-2F4E-439C-9129-561924FF20C9}" type="slidenum">
              <a:rPr lang="en-GB" altLang="en-US"/>
              <a:pPr/>
              <a:t>‹#›</a:t>
            </a:fld>
            <a:endParaRPr lang="en-GB" altLang="en-US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Frutiger LT Std 55 Roman" charset="0"/>
        <a:ea typeface="MS PGothic" panose="020B0600070205080204" pitchFamily="34" charset="-128"/>
        <a:cs typeface="ＭＳ Ｐゴシック" charset="0"/>
      </a:defRPr>
    </a:lvl1pPr>
    <a:lvl2pPr marL="3889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Frutiger LT Std 45 Light" charset="0"/>
        <a:ea typeface="MS PGothic" panose="020B0600070205080204" pitchFamily="34" charset="-128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utiger LT Std 45 Light" charset="0"/>
        <a:ea typeface="MS PGothic" panose="020B0600070205080204" pitchFamily="34" charset="-128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charset="0"/>
        <a:ea typeface="MS PGothic" panose="020B0600070205080204" pitchFamily="34" charset="-128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charset="0"/>
        <a:ea typeface="MS PGothic" panose="020B0600070205080204" pitchFamily="34" charset="-128"/>
        <a:cs typeface="+mn-cs"/>
      </a:defRPr>
    </a:lvl5pPr>
    <a:lvl6pPr marL="1948586" algn="l" defTabSz="3897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8304" algn="l" defTabSz="3897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8021" algn="l" defTabSz="3897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738" algn="l" defTabSz="3897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50F6-B1DE-452C-B408-D673ECC3208C}" type="slidenum">
              <a:rPr lang="en-GB" altLang="en-US" smtClean="0"/>
              <a:pPr/>
              <a:t>14</a:t>
            </a:fld>
            <a:endParaRPr lang="en-GB" altLang="en-US" sz="1200">
              <a:latin typeface="Times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resentation2-shield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Powerpoint1-shield-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4850"/>
            <a:ext cx="1968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1" y="1943100"/>
            <a:ext cx="7772400" cy="85725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86100"/>
            <a:ext cx="6400800" cy="1314450"/>
          </a:xfrm>
        </p:spPr>
        <p:txBody>
          <a:bodyPr/>
          <a:lstStyle>
            <a:lvl1pPr marL="0" indent="0">
              <a:buFont typeface="Times" charset="0"/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0571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400050"/>
            <a:ext cx="2093912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6" y="400050"/>
            <a:ext cx="6132513" cy="400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717" indent="0">
              <a:buNone/>
              <a:defRPr sz="1500"/>
            </a:lvl2pPr>
            <a:lvl3pPr marL="779435" indent="0">
              <a:buNone/>
              <a:defRPr sz="1400"/>
            </a:lvl3pPr>
            <a:lvl4pPr marL="1169152" indent="0">
              <a:buNone/>
              <a:defRPr sz="1200"/>
            </a:lvl4pPr>
            <a:lvl5pPr marL="1558869" indent="0">
              <a:buNone/>
              <a:defRPr sz="1200"/>
            </a:lvl5pPr>
            <a:lvl6pPr marL="1948586" indent="0">
              <a:buNone/>
              <a:defRPr sz="1200"/>
            </a:lvl6pPr>
            <a:lvl7pPr marL="2338304" indent="0">
              <a:buNone/>
              <a:defRPr sz="1200"/>
            </a:lvl7pPr>
            <a:lvl8pPr marL="2728021" indent="0">
              <a:buNone/>
              <a:defRPr sz="1200"/>
            </a:lvl8pPr>
            <a:lvl9pPr marL="311773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6" y="1371600"/>
            <a:ext cx="4113213" cy="3028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113212" cy="3028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717" indent="0">
              <a:buNone/>
              <a:defRPr sz="1700" b="1"/>
            </a:lvl2pPr>
            <a:lvl3pPr marL="779435" indent="0">
              <a:buNone/>
              <a:defRPr sz="1500" b="1"/>
            </a:lvl3pPr>
            <a:lvl4pPr marL="1169152" indent="0">
              <a:buNone/>
              <a:defRPr sz="1400" b="1"/>
            </a:lvl4pPr>
            <a:lvl5pPr marL="1558869" indent="0">
              <a:buNone/>
              <a:defRPr sz="1400" b="1"/>
            </a:lvl5pPr>
            <a:lvl6pPr marL="1948586" indent="0">
              <a:buNone/>
              <a:defRPr sz="1400" b="1"/>
            </a:lvl6pPr>
            <a:lvl7pPr marL="2338304" indent="0">
              <a:buNone/>
              <a:defRPr sz="1400" b="1"/>
            </a:lvl7pPr>
            <a:lvl8pPr marL="2728021" indent="0">
              <a:buNone/>
              <a:defRPr sz="1400" b="1"/>
            </a:lvl8pPr>
            <a:lvl9pPr marL="311773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717" indent="0">
              <a:buNone/>
              <a:defRPr sz="1700" b="1"/>
            </a:lvl2pPr>
            <a:lvl3pPr marL="779435" indent="0">
              <a:buNone/>
              <a:defRPr sz="1500" b="1"/>
            </a:lvl3pPr>
            <a:lvl4pPr marL="1169152" indent="0">
              <a:buNone/>
              <a:defRPr sz="1400" b="1"/>
            </a:lvl4pPr>
            <a:lvl5pPr marL="1558869" indent="0">
              <a:buNone/>
              <a:defRPr sz="1400" b="1"/>
            </a:lvl5pPr>
            <a:lvl6pPr marL="1948586" indent="0">
              <a:buNone/>
              <a:defRPr sz="1400" b="1"/>
            </a:lvl6pPr>
            <a:lvl7pPr marL="2338304" indent="0">
              <a:buNone/>
              <a:defRPr sz="1400" b="1"/>
            </a:lvl7pPr>
            <a:lvl8pPr marL="2728021" indent="0">
              <a:buNone/>
              <a:defRPr sz="1400" b="1"/>
            </a:lvl8pPr>
            <a:lvl9pPr marL="311773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7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2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717" indent="0">
              <a:buNone/>
              <a:defRPr sz="1000"/>
            </a:lvl2pPr>
            <a:lvl3pPr marL="779435" indent="0">
              <a:buNone/>
              <a:defRPr sz="900"/>
            </a:lvl3pPr>
            <a:lvl4pPr marL="1169152" indent="0">
              <a:buNone/>
              <a:defRPr sz="800"/>
            </a:lvl4pPr>
            <a:lvl5pPr marL="1558869" indent="0">
              <a:buNone/>
              <a:defRPr sz="800"/>
            </a:lvl5pPr>
            <a:lvl6pPr marL="1948586" indent="0">
              <a:buNone/>
              <a:defRPr sz="800"/>
            </a:lvl6pPr>
            <a:lvl7pPr marL="2338304" indent="0">
              <a:buNone/>
              <a:defRPr sz="800"/>
            </a:lvl7pPr>
            <a:lvl8pPr marL="2728021" indent="0">
              <a:buNone/>
              <a:defRPr sz="800"/>
            </a:lvl8pPr>
            <a:lvl9pPr marL="311773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717" indent="0">
              <a:buNone/>
              <a:defRPr sz="2400"/>
            </a:lvl2pPr>
            <a:lvl3pPr marL="779435" indent="0">
              <a:buNone/>
              <a:defRPr sz="2000"/>
            </a:lvl3pPr>
            <a:lvl4pPr marL="1169152" indent="0">
              <a:buNone/>
              <a:defRPr sz="1700"/>
            </a:lvl4pPr>
            <a:lvl5pPr marL="1558869" indent="0">
              <a:buNone/>
              <a:defRPr sz="1700"/>
            </a:lvl5pPr>
            <a:lvl6pPr marL="1948586" indent="0">
              <a:buNone/>
              <a:defRPr sz="1700"/>
            </a:lvl6pPr>
            <a:lvl7pPr marL="2338304" indent="0">
              <a:buNone/>
              <a:defRPr sz="1700"/>
            </a:lvl7pPr>
            <a:lvl8pPr marL="2728021" indent="0">
              <a:buNone/>
              <a:defRPr sz="1700"/>
            </a:lvl8pPr>
            <a:lvl9pPr marL="3117738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717" indent="0">
              <a:buNone/>
              <a:defRPr sz="1000"/>
            </a:lvl2pPr>
            <a:lvl3pPr marL="779435" indent="0">
              <a:buNone/>
              <a:defRPr sz="900"/>
            </a:lvl3pPr>
            <a:lvl4pPr marL="1169152" indent="0">
              <a:buNone/>
              <a:defRPr sz="800"/>
            </a:lvl4pPr>
            <a:lvl5pPr marL="1558869" indent="0">
              <a:buNone/>
              <a:defRPr sz="800"/>
            </a:lvl5pPr>
            <a:lvl6pPr marL="1948586" indent="0">
              <a:buNone/>
              <a:defRPr sz="800"/>
            </a:lvl6pPr>
            <a:lvl7pPr marL="2338304" indent="0">
              <a:buNone/>
              <a:defRPr sz="800"/>
            </a:lvl7pPr>
            <a:lvl8pPr marL="2728021" indent="0">
              <a:buNone/>
              <a:defRPr sz="800"/>
            </a:lvl8pPr>
            <a:lvl9pPr marL="311773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9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0050"/>
            <a:ext cx="807878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371600"/>
            <a:ext cx="83788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4732338"/>
            <a:ext cx="562451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rgbClr val="1478B4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29" name="Picture 5" descr="Powerpoint1-shield-logo-blue.psd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4587875"/>
            <a:ext cx="17192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1478B4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1478B4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1478B4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1478B4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1478B4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38971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760A0"/>
          </a:solidFill>
          <a:latin typeface="Frutiger LT Std 45 Light" charset="0"/>
          <a:ea typeface="ＭＳ Ｐゴシック" charset="0"/>
        </a:defRPr>
      </a:lvl6pPr>
      <a:lvl7pPr marL="77943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760A0"/>
          </a:solidFill>
          <a:latin typeface="Frutiger LT Std 45 Light" charset="0"/>
          <a:ea typeface="ＭＳ Ｐゴシック" charset="0"/>
        </a:defRPr>
      </a:lvl7pPr>
      <a:lvl8pPr marL="11691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760A0"/>
          </a:solidFill>
          <a:latin typeface="Frutiger LT Std 45 Light" charset="0"/>
          <a:ea typeface="ＭＳ Ｐゴシック" charset="0"/>
        </a:defRPr>
      </a:lvl8pPr>
      <a:lvl9pPr marL="155886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760A0"/>
          </a:solidFill>
          <a:latin typeface="Frutiger LT Std 45 Light" charset="0"/>
          <a:ea typeface="ＭＳ Ｐゴシック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SzPct val="100000"/>
        <a:buFont typeface="Times" panose="02020603050405020304" pitchFamily="18" charset="0"/>
        <a:buChar char="•"/>
        <a:defRPr sz="24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631825" indent="-242888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973138" indent="-193675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363663" indent="-1936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1752600" indent="-193675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143445" indent="-194859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j-lt"/>
          <a:ea typeface="+mn-ea"/>
        </a:defRPr>
      </a:lvl6pPr>
      <a:lvl7pPr marL="2533162" indent="-194859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j-lt"/>
          <a:ea typeface="+mn-ea"/>
        </a:defRPr>
      </a:lvl7pPr>
      <a:lvl8pPr marL="2922880" indent="-194859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j-lt"/>
          <a:ea typeface="+mn-ea"/>
        </a:defRPr>
      </a:lvl8pPr>
      <a:lvl9pPr marL="3312597" indent="-194859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717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435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9152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869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586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8304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8021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738" algn="l" defTabSz="38971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43100"/>
            <a:ext cx="7772400" cy="857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Textbooks on Cambridge Core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Jack Macdonald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Sales Development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 and sustainable business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37" y="1131590"/>
            <a:ext cx="8378825" cy="3028950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12 month access, with no ownership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Free upgrades to new editions as they are published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Standard pricing across all titles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Minimum purchase of one title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We do need to know, roughly, course FTE #s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5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87574"/>
            <a:ext cx="8378825" cy="3528392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Online access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No ownership/download*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HTML retains visual/text design of print (not monograph </a:t>
            </a:r>
            <a:r>
              <a:rPr lang="en-GB" sz="2000" dirty="0" err="1"/>
              <a:t>ePub</a:t>
            </a:r>
            <a:r>
              <a:rPr lang="en-GB" sz="20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Collections reviewed annually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Desktop</a:t>
            </a:r>
            <a:r>
              <a:rPr lang="en-GB" sz="2000" dirty="0"/>
              <a:t>, tablet and mobile-ready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MARC records enabled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92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Cambridge approach to pricing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87574"/>
            <a:ext cx="8378825" cy="3412976"/>
          </a:xfrm>
        </p:spPr>
        <p:txBody>
          <a:bodyPr/>
          <a:lstStyle/>
          <a:p>
            <a:r>
              <a:rPr lang="en-GB" sz="1800" dirty="0" smtClean="0"/>
              <a:t>Pricing based on enrolment</a:t>
            </a:r>
          </a:p>
          <a:p>
            <a:endParaRPr lang="en-GB" sz="1800" dirty="0" smtClean="0"/>
          </a:p>
          <a:p>
            <a:r>
              <a:rPr lang="en-GB" sz="1800" dirty="0" smtClean="0"/>
              <a:t>Fixed price bands make forecasting simple and budget allocation straightforward</a:t>
            </a:r>
          </a:p>
          <a:p>
            <a:endParaRPr lang="en-GB" sz="1800" dirty="0" smtClean="0"/>
          </a:p>
          <a:p>
            <a:r>
              <a:rPr lang="en-GB" sz="1800" dirty="0" smtClean="0"/>
              <a:t>Print RRP does not directly drive the price</a:t>
            </a:r>
          </a:p>
          <a:p>
            <a:endParaRPr lang="en-GB" sz="1800" dirty="0" smtClean="0"/>
          </a:p>
          <a:p>
            <a:r>
              <a:rPr lang="en-GB" sz="1800" dirty="0" smtClean="0"/>
              <a:t>We are protecting ourselves from some loss of print sales</a:t>
            </a:r>
          </a:p>
          <a:p>
            <a:endParaRPr lang="en-GB" sz="1800" dirty="0" smtClean="0"/>
          </a:p>
          <a:p>
            <a:r>
              <a:rPr lang="en-GB" sz="1800" dirty="0" smtClean="0"/>
              <a:t>We are realistic: we don’t sell one copy of a textbook to each student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89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pricing </a:t>
            </a:r>
            <a:r>
              <a:rPr lang="en-GB" dirty="0" smtClean="0"/>
              <a:t>structure </a:t>
            </a:r>
            <a:r>
              <a:rPr lang="en-GB" sz="1200" dirty="0" smtClean="0"/>
              <a:t>(provisional as </a:t>
            </a:r>
            <a:r>
              <a:rPr lang="en-GB" sz="1200" smtClean="0"/>
              <a:t>of 19/04/2018)</a:t>
            </a:r>
            <a:endParaRPr lang="en-GB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6544"/>
              </p:ext>
            </p:extLst>
          </p:nvPr>
        </p:nvGraphicFramePr>
        <p:xfrm>
          <a:off x="611560" y="1995686"/>
          <a:ext cx="7776863" cy="17401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 smtClean="0">
                          <a:effectLst/>
                          <a:latin typeface="+mn-lt"/>
                        </a:rPr>
                        <a:t># students on a course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Price per ISBN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£575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50-100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£1,150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101-250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£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2,850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&gt; 250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6000" lvl="1" algn="ctr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P.O.A.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1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13445"/>
            <a:ext cx="81369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3100" dirty="0">
                <a:solidFill>
                  <a:srgbClr val="1478B4"/>
                </a:solidFill>
                <a:latin typeface="Arial"/>
                <a:cs typeface="Arial"/>
              </a:rPr>
              <a:t>Course Enrolment Distribution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611560" y="1347614"/>
          <a:ext cx="7776864" cy="320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214772" y="2801103"/>
            <a:ext cx="3240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Adoptions</a:t>
            </a:r>
            <a:endParaRPr lang="en-GB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587976"/>
            <a:ext cx="7776864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Enrolment</a:t>
            </a:r>
            <a:endParaRPr lang="en-GB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8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47"/>
    </mc:Choice>
    <mc:Fallback xmlns="">
      <p:transition spd="slow" advTm="5754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 against JISC proposed pricing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54669"/>
              </p:ext>
            </p:extLst>
          </p:nvPr>
        </p:nvGraphicFramePr>
        <p:xfrm>
          <a:off x="611560" y="1707654"/>
          <a:ext cx="7776866" cy="20882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</a:rPr>
                        <a:t>FTE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</a:rPr>
                        <a:t>JISC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>
                          <a:effectLst/>
                        </a:rPr>
                        <a:t>Core (GBP)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>
                          <a:effectLst/>
                        </a:rPr>
                        <a:t>Diff +/-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&lt; 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£756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£575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-£181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50-100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£1,512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£1,150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-£362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101-250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£3,780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£2,850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-£930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0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 against Pearson offer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45834"/>
              </p:ext>
            </p:extLst>
          </p:nvPr>
        </p:nvGraphicFramePr>
        <p:xfrm>
          <a:off x="611560" y="1707654"/>
          <a:ext cx="7776866" cy="20882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</a:rPr>
                        <a:t>FTE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</a:rPr>
                        <a:t>Pearson Band A*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</a:rPr>
                        <a:t>Core (GBP)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</a:rPr>
                        <a:t>Diff +/-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Frutiger LT Std 55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&lt; 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£1,063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£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575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-£488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50-100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£2,126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£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1,150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-£976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101-250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£5,315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£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2,850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-£2,465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00050"/>
            <a:ext cx="8078787" cy="515516"/>
          </a:xfrm>
        </p:spPr>
        <p:txBody>
          <a:bodyPr/>
          <a:lstStyle/>
          <a:p>
            <a:r>
              <a:rPr lang="en-GB" dirty="0" smtClean="0"/>
              <a:t>Where we’d like to see this 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59582"/>
            <a:ext cx="8378825" cy="3340968"/>
          </a:xfrm>
        </p:spPr>
        <p:txBody>
          <a:bodyPr/>
          <a:lstStyle/>
          <a:p>
            <a:r>
              <a:rPr lang="en-GB" dirty="0"/>
              <a:t>Collaboration layer enabling annotation, linked resources, author comments and user-generated content</a:t>
            </a:r>
          </a:p>
          <a:p>
            <a:r>
              <a:rPr lang="en-GB" dirty="0"/>
              <a:t>Exploring options for printing and citation</a:t>
            </a:r>
          </a:p>
          <a:p>
            <a:r>
              <a:rPr lang="en-GB" dirty="0"/>
              <a:t>Chapter-level sales model &amp; B2C solution</a:t>
            </a:r>
          </a:p>
          <a:p>
            <a:r>
              <a:rPr lang="en-GB" dirty="0"/>
              <a:t>Core API for integration with reading list / identity management ecosystem providing seamless access to required </a:t>
            </a:r>
            <a:r>
              <a:rPr lang="en-GB" dirty="0" smtClean="0"/>
              <a:t>reading</a:t>
            </a:r>
          </a:p>
          <a:p>
            <a:r>
              <a:rPr lang="en-GB" dirty="0" smtClean="0"/>
              <a:t>New offerings, e.g. Test Banks, additional online resources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6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31590"/>
            <a:ext cx="8378825" cy="3268960"/>
          </a:xfrm>
        </p:spPr>
        <p:txBody>
          <a:bodyPr/>
          <a:lstStyle/>
          <a:p>
            <a:r>
              <a:rPr lang="en-GB" dirty="0" smtClean="0"/>
              <a:t>July: official launch of Textbooks on Core</a:t>
            </a:r>
          </a:p>
          <a:p>
            <a:endParaRPr lang="en-GB" dirty="0" smtClean="0"/>
          </a:p>
          <a:p>
            <a:r>
              <a:rPr lang="en-GB" dirty="0" smtClean="0"/>
              <a:t>Throughout the academic year, we’d like feedback from students, staff and librarians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93" y="267494"/>
            <a:ext cx="8078787" cy="587524"/>
          </a:xfrm>
        </p:spPr>
        <p:txBody>
          <a:bodyPr/>
          <a:lstStyle/>
          <a:p>
            <a:r>
              <a:rPr lang="en-GB" dirty="0" smtClean="0"/>
              <a:t>Background: Cambridge Core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87574"/>
            <a:ext cx="8378825" cy="3412976"/>
          </a:xfrm>
        </p:spPr>
        <p:txBody>
          <a:bodyPr/>
          <a:lstStyle/>
          <a:p>
            <a:r>
              <a:rPr lang="en-GB" dirty="0" smtClean="0"/>
              <a:t>34,000+ </a:t>
            </a:r>
            <a:r>
              <a:rPr lang="en-GB" dirty="0" err="1" smtClean="0"/>
              <a:t>ebooks</a:t>
            </a:r>
            <a:endParaRPr lang="en-GB" dirty="0"/>
          </a:p>
          <a:p>
            <a:pPr lvl="1"/>
            <a:r>
              <a:rPr lang="en-GB" dirty="0" smtClean="0"/>
              <a:t>Scholarly monographs</a:t>
            </a:r>
          </a:p>
          <a:p>
            <a:pPr lvl="1"/>
            <a:r>
              <a:rPr lang="en-GB" dirty="0" smtClean="0"/>
              <a:t>Supplementary course reading</a:t>
            </a:r>
          </a:p>
          <a:p>
            <a:pPr lvl="1"/>
            <a:r>
              <a:rPr lang="en-GB" dirty="0" smtClean="0"/>
              <a:t>Reference material, e.g. Cambridge Histories</a:t>
            </a:r>
            <a:endParaRPr lang="en-GB" dirty="0"/>
          </a:p>
          <a:p>
            <a:r>
              <a:rPr lang="en-GB" dirty="0" smtClean="0"/>
              <a:t>390 journals, plus our extensive journals archive</a:t>
            </a:r>
          </a:p>
          <a:p>
            <a:r>
              <a:rPr lang="en-GB" dirty="0" smtClean="0"/>
              <a:t>Customer-led development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939902"/>
            <a:ext cx="4642929" cy="1019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83" y="3579862"/>
            <a:ext cx="3449740" cy="1206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0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4" y="555526"/>
            <a:ext cx="8378825" cy="515516"/>
          </a:xfrm>
        </p:spPr>
        <p:txBody>
          <a:bodyPr/>
          <a:lstStyle/>
          <a:p>
            <a:r>
              <a:rPr lang="en-GB" dirty="0" smtClean="0"/>
              <a:t>Background: textbook publishing at Cambridge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383" y="1347614"/>
            <a:ext cx="3672408" cy="3157274"/>
          </a:xfrm>
        </p:spPr>
        <p:txBody>
          <a:bodyPr/>
          <a:lstStyle/>
          <a:p>
            <a:r>
              <a:rPr lang="en-GB" sz="1800" dirty="0" smtClean="0"/>
              <a:t>Small list in comparison to McGraw-Hill, Pearson, etc.</a:t>
            </a:r>
          </a:p>
          <a:p>
            <a:r>
              <a:rPr lang="en-GB" sz="1800" dirty="0" smtClean="0"/>
              <a:t>Focus on upper UG &amp; PG texts</a:t>
            </a:r>
          </a:p>
          <a:p>
            <a:r>
              <a:rPr lang="en-GB" sz="1800" dirty="0" smtClean="0"/>
              <a:t>Emphasis on quality and affordability</a:t>
            </a:r>
          </a:p>
          <a:p>
            <a:r>
              <a:rPr lang="en-GB" sz="1800" dirty="0" smtClean="0"/>
              <a:t>Currently running a customer research project to create a Lecturer persona and understand our customers’ perceptions</a:t>
            </a:r>
            <a:endParaRPr lang="en-GB" sz="1800" dirty="0"/>
          </a:p>
        </p:txBody>
      </p:sp>
      <p:pic>
        <p:nvPicPr>
          <p:cNvPr id="1026" name="Picture 2" descr="http://assets.cambridge.org/97811070/57647/large_cover/9781107057647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7614"/>
            <a:ext cx="2470274" cy="315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ssets.cambridge.org/97811076/61455/large_cover/9781107661455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96" y="1347614"/>
            <a:ext cx="2421552" cy="315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7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93" y="339502"/>
            <a:ext cx="8078787" cy="504056"/>
          </a:xfrm>
        </p:spPr>
        <p:txBody>
          <a:bodyPr/>
          <a:lstStyle/>
          <a:p>
            <a:r>
              <a:rPr lang="en-GB" dirty="0" smtClean="0"/>
              <a:t>Institutional demand for textbooks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59582"/>
            <a:ext cx="8378825" cy="3340968"/>
          </a:xfrm>
        </p:spPr>
        <p:txBody>
          <a:bodyPr/>
          <a:lstStyle/>
          <a:p>
            <a:r>
              <a:rPr lang="en-GB" dirty="0" smtClean="0"/>
              <a:t>Consistent and vocal demand from students, lecturers, and librarians for access to all titles electronically</a:t>
            </a:r>
          </a:p>
          <a:p>
            <a:endParaRPr lang="en-GB" dirty="0" smtClean="0"/>
          </a:p>
          <a:p>
            <a:r>
              <a:rPr lang="en-GB" dirty="0" smtClean="0"/>
              <a:t>Feedback from libraries suggest the one-to-one model is not universally popular</a:t>
            </a:r>
          </a:p>
          <a:p>
            <a:endParaRPr lang="en-GB" dirty="0"/>
          </a:p>
          <a:p>
            <a:r>
              <a:rPr lang="en-GB" dirty="0" smtClean="0"/>
              <a:t>Preference for delivery alongside other reading materials, e.g. on Cambridge Core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7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51" y="267494"/>
            <a:ext cx="8078787" cy="515516"/>
          </a:xfrm>
        </p:spPr>
        <p:txBody>
          <a:bodyPr/>
          <a:lstStyle/>
          <a:p>
            <a:r>
              <a:rPr lang="en-GB" dirty="0"/>
              <a:t>Institutional demand for textbooks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87574"/>
            <a:ext cx="8378825" cy="8640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Since 2012, the Press has published 527 textbooks and </a:t>
            </a:r>
            <a:r>
              <a:rPr lang="en-GB" dirty="0" err="1"/>
              <a:t>coursebooks</a:t>
            </a:r>
            <a:r>
              <a:rPr lang="en-GB" dirty="0"/>
              <a:t> which are not currently available on Core</a:t>
            </a:r>
            <a:r>
              <a:rPr lang="en-GB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13213" y="2056234"/>
            <a:ext cx="2502603" cy="22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>
            <a:lvl1pPr marL="2921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631825" indent="-2428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973138" indent="-193675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3636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752600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143445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6pPr>
            <a:lvl7pPr marL="2533162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7pPr>
            <a:lvl8pPr marL="2922880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8pPr>
            <a:lvl9pPr marL="3312597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2000" dirty="0"/>
              <a:t>Law		67</a:t>
            </a:r>
          </a:p>
          <a:p>
            <a:pPr marL="0" indent="0">
              <a:buNone/>
            </a:pPr>
            <a:r>
              <a:rPr lang="en-GB" sz="2000" dirty="0"/>
              <a:t>Engineering	</a:t>
            </a:r>
            <a:r>
              <a:rPr lang="en-GB" sz="2000" dirty="0" smtClean="0"/>
              <a:t>62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Education	</a:t>
            </a:r>
            <a:r>
              <a:rPr lang="en-GB" sz="2000" dirty="0" smtClean="0"/>
              <a:t>36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Linguistics	</a:t>
            </a:r>
            <a:r>
              <a:rPr lang="en-GB" sz="2000" dirty="0" smtClean="0"/>
              <a:t>34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History		34</a:t>
            </a:r>
          </a:p>
          <a:p>
            <a:pPr marL="0" indent="0">
              <a:buNone/>
            </a:pPr>
            <a:r>
              <a:rPr lang="en-GB" sz="2000" dirty="0"/>
              <a:t>Physics		30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131840" y="2056234"/>
            <a:ext cx="25026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>
            <a:lvl1pPr marL="2921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631825" indent="-2428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973138" indent="-193675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3636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752600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143445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6pPr>
            <a:lvl7pPr marL="2533162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7pPr>
            <a:lvl8pPr marL="2922880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8pPr>
            <a:lvl9pPr marL="3312597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2000" dirty="0"/>
              <a:t>Earth </a:t>
            </a:r>
            <a:r>
              <a:rPr lang="en-GB" sz="2000" dirty="0" smtClean="0"/>
              <a:t>Science	30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Psychology	</a:t>
            </a:r>
            <a:r>
              <a:rPr lang="en-GB" sz="2000" dirty="0" smtClean="0"/>
              <a:t>26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Classics	</a:t>
            </a:r>
            <a:r>
              <a:rPr lang="en-GB" sz="2000" dirty="0" smtClean="0"/>
              <a:t>25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Management	24</a:t>
            </a:r>
          </a:p>
          <a:p>
            <a:pPr marL="0" indent="0">
              <a:buNone/>
            </a:pPr>
            <a:r>
              <a:rPr lang="en-GB" sz="2000" dirty="0"/>
              <a:t>Economics	</a:t>
            </a:r>
            <a:r>
              <a:rPr lang="en-GB" sz="2000" dirty="0" smtClean="0"/>
              <a:t>24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Politics		23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60397" y="2054133"/>
            <a:ext cx="25026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>
            <a:lvl1pPr marL="2921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631825" indent="-2428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973138" indent="-193675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3636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752600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143445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6pPr>
            <a:lvl7pPr marL="2533162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7pPr>
            <a:lvl8pPr marL="2922880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8pPr>
            <a:lvl9pPr marL="3312597" indent="-19485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2000" dirty="0"/>
              <a:t>Life Sciences	20</a:t>
            </a:r>
          </a:p>
          <a:p>
            <a:pPr marL="0" indent="0">
              <a:buNone/>
            </a:pPr>
            <a:r>
              <a:rPr lang="en-GB" sz="2000" dirty="0"/>
              <a:t>Medicine	</a:t>
            </a:r>
            <a:r>
              <a:rPr lang="en-GB" sz="2000" dirty="0" smtClean="0"/>
              <a:t>17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Sociology	</a:t>
            </a:r>
            <a:r>
              <a:rPr lang="en-GB" sz="2000" dirty="0" smtClean="0"/>
              <a:t>16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Mathematics	14</a:t>
            </a:r>
          </a:p>
          <a:p>
            <a:pPr marL="0" indent="0">
              <a:buNone/>
            </a:pPr>
            <a:r>
              <a:rPr lang="en-GB" sz="2000" dirty="0"/>
              <a:t>Comp Science	14</a:t>
            </a:r>
          </a:p>
          <a:p>
            <a:pPr marL="0" indent="0">
              <a:buNone/>
            </a:pPr>
            <a:r>
              <a:rPr lang="en-GB" sz="2000" dirty="0"/>
              <a:t>Philosophy	</a:t>
            </a:r>
            <a:r>
              <a:rPr lang="en-GB" sz="2000" dirty="0" smtClean="0"/>
              <a:t>12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657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95486"/>
            <a:ext cx="8078787" cy="857250"/>
          </a:xfrm>
        </p:spPr>
        <p:txBody>
          <a:bodyPr/>
          <a:lstStyle/>
          <a:p>
            <a:r>
              <a:rPr lang="en-GB" dirty="0" smtClean="0"/>
              <a:t>The challenge for academic publishers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855245"/>
            <a:ext cx="8378825" cy="3268960"/>
          </a:xfrm>
        </p:spPr>
        <p:txBody>
          <a:bodyPr/>
          <a:lstStyle/>
          <a:p>
            <a:r>
              <a:rPr lang="en-GB" sz="2200" dirty="0" smtClean="0"/>
              <a:t>Textbooks are a year-on-year earner for publishers</a:t>
            </a:r>
          </a:p>
          <a:p>
            <a:endParaRPr lang="en-GB" sz="2200" dirty="0" smtClean="0"/>
          </a:p>
          <a:p>
            <a:r>
              <a:rPr lang="en-GB" sz="2200" dirty="0" smtClean="0"/>
              <a:t>Textbooks are expensive: higher publisher overhead than other types of books</a:t>
            </a:r>
          </a:p>
          <a:p>
            <a:endParaRPr lang="en-GB" sz="2200" dirty="0" smtClean="0"/>
          </a:p>
          <a:p>
            <a:r>
              <a:rPr lang="en-GB" sz="2200" dirty="0" smtClean="0"/>
              <a:t>Previous experience of online access (and experience of piracy) has seen print sales decline</a:t>
            </a:r>
          </a:p>
          <a:p>
            <a:endParaRPr lang="en-GB" sz="2200" dirty="0" smtClean="0"/>
          </a:p>
          <a:p>
            <a:r>
              <a:rPr lang="en-GB" sz="2200" dirty="0" smtClean="0"/>
              <a:t>The technology required to realise complex solutions is expensive and time-consuming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668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Textbooks on Core: our starting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Above all, our aim is to provide access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Digital should offer more than print, not less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 fair – and  sustainable – business </a:t>
            </a:r>
            <a:r>
              <a:rPr lang="en-GB" dirty="0" smtClean="0"/>
              <a:t>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7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8078787" cy="857250"/>
          </a:xfrm>
        </p:spPr>
        <p:txBody>
          <a:bodyPr/>
          <a:lstStyle/>
          <a:p>
            <a:r>
              <a:rPr lang="en-GB" dirty="0" smtClean="0"/>
              <a:t>Providing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22" y="915566"/>
            <a:ext cx="8378825" cy="35283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Almost all </a:t>
            </a:r>
            <a:r>
              <a:rPr lang="en-GB" sz="2000" dirty="0"/>
              <a:t>of our top textbooks with electronic rights available: 500+ titles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IP range authentication, with Shibboleth/Athens, as you would expect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Site-wide access, not limited on any one course or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Just load the MARC record in your discovery service and we’ll do the rest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18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should offer more than print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No limits on concurrent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Library short loan section, but without limitation on time or number of copies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Read-only: no invasive DRM, but no downloading, printing or copy/paste either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4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bridge">
  <a:themeElements>
    <a:clrScheme name="">
      <a:dk1>
        <a:srgbClr val="000000"/>
      </a:dk1>
      <a:lt1>
        <a:srgbClr val="FFFFFF"/>
      </a:lt1>
      <a:dk2>
        <a:srgbClr val="818180"/>
      </a:dk2>
      <a:lt2>
        <a:srgbClr val="808080"/>
      </a:lt2>
      <a:accent1>
        <a:srgbClr val="E6E6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F0F0F0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Frutiger LT Std 45 Light"/>
        <a:ea typeface="ＭＳ Ｐゴシック"/>
        <a:cs typeface=""/>
      </a:majorFont>
      <a:minorFont>
        <a:latin typeface="Frutiger LT Std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Times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LT Std 45 Ligh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Times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LT Std 45 Light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E00CD0B1DEC644AF21F18A40E427FF" ma:contentTypeVersion="2" ma:contentTypeDescription="Create a new document." ma:contentTypeScope="" ma:versionID="6402bcb655b6a7099fac16435deaca37">
  <xsd:schema xmlns:xsd="http://www.w3.org/2001/XMLSchema" xmlns:xs="http://www.w3.org/2001/XMLSchema" xmlns:p="http://schemas.microsoft.com/office/2006/metadata/properties" xmlns:ns2="70ec6835-9c27-4a70-a5a9-65206a3b5c7b" targetNamespace="http://schemas.microsoft.com/office/2006/metadata/properties" ma:root="true" ma:fieldsID="9f9afe3ed451e04df0917814f1c3da54" ns2:_="">
    <xsd:import namespace="70ec6835-9c27-4a70-a5a9-65206a3b5c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c6835-9c27-4a70-a5a9-65206a3b5c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1558BA-1550-462B-82F3-D3CA8D1E69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55E887-23B1-4A96-A6B9-65814CE8C5C1}">
  <ds:schemaRefs>
    <ds:schemaRef ds:uri="70ec6835-9c27-4a70-a5a9-65206a3b5c7b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2D187440-876B-41CB-9C75-F6638149B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c6835-9c27-4a70-a5a9-65206a3b5c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Widescreen – Cambridge University Press</Template>
  <TotalTime>355</TotalTime>
  <Words>650</Words>
  <Application>Microsoft Office PowerPoint</Application>
  <PresentationFormat>On-screen Show (16:9)</PresentationFormat>
  <Paragraphs>155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ＭＳ Ｐゴシック</vt:lpstr>
      <vt:lpstr>Arial</vt:lpstr>
      <vt:lpstr>Frutiger LT Std 45 Light</vt:lpstr>
      <vt:lpstr>Frutiger LT Std 55 Roman</vt:lpstr>
      <vt:lpstr>Frutiger LT Std 65 Bold</vt:lpstr>
      <vt:lpstr>Times</vt:lpstr>
      <vt:lpstr>Cambridge</vt:lpstr>
      <vt:lpstr>Textbooks on Cambridge Core</vt:lpstr>
      <vt:lpstr>Background: Cambridge Core</vt:lpstr>
      <vt:lpstr>Background: textbook publishing at Cambridge</vt:lpstr>
      <vt:lpstr>Institutional demand for textbooks</vt:lpstr>
      <vt:lpstr>Institutional demand for textbooks</vt:lpstr>
      <vt:lpstr>The challenge for academic publishers</vt:lpstr>
      <vt:lpstr>Textbooks on Core: our starting point</vt:lpstr>
      <vt:lpstr>Providing access</vt:lpstr>
      <vt:lpstr>Digital should offer more than print</vt:lpstr>
      <vt:lpstr>Fair and sustainable business model</vt:lpstr>
      <vt:lpstr>Technical solution</vt:lpstr>
      <vt:lpstr>Cambridge approach to pricing</vt:lpstr>
      <vt:lpstr>Proposed pricing structure (provisional as of 19/04/2018)</vt:lpstr>
      <vt:lpstr>PowerPoint Presentation</vt:lpstr>
      <vt:lpstr>Benchmark against JISC proposed pricing</vt:lpstr>
      <vt:lpstr>Benchmark against Pearson offer</vt:lpstr>
      <vt:lpstr>Where we’d like to see this go</vt:lpstr>
      <vt:lpstr>What happens next</vt:lpstr>
    </vt:vector>
  </TitlesOfParts>
  <Manager/>
  <Company>Cambridge University Press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Jack Macdonald</dc:creator>
  <cp:keywords/>
  <dc:description/>
  <cp:lastModifiedBy>Jayne Kelly</cp:lastModifiedBy>
  <cp:revision>33</cp:revision>
  <dcterms:created xsi:type="dcterms:W3CDTF">2016-07-25T15:36:38Z</dcterms:created>
  <dcterms:modified xsi:type="dcterms:W3CDTF">2018-04-19T14:36:11Z</dcterms:modified>
  <cp:category/>
</cp:coreProperties>
</file>