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13"/>
  </p:notesMasterIdLst>
  <p:handoutMasterIdLst>
    <p:handoutMasterId r:id="rId14"/>
  </p:handoutMasterIdLst>
  <p:sldIdLst>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36" autoAdjust="0"/>
  </p:normalViewPr>
  <p:slideViewPr>
    <p:cSldViewPr>
      <p:cViewPr varScale="1">
        <p:scale>
          <a:sx n="68" d="100"/>
          <a:sy n="68" d="100"/>
        </p:scale>
        <p:origin x="-12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4141EA-3B15-4231-A199-662B7D19003B}" type="datetimeFigureOut">
              <a:rPr lang="en-GB" smtClean="0"/>
              <a:t>30/03/2017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903105-0305-4AE1-BD53-6B6A856ABB08}" type="slidenum">
              <a:rPr lang="en-GB" smtClean="0"/>
              <a:t>‹#›</a:t>
            </a:fld>
            <a:endParaRPr lang="en-GB"/>
          </a:p>
        </p:txBody>
      </p:sp>
    </p:spTree>
    <p:extLst>
      <p:ext uri="{BB962C8B-B14F-4D97-AF65-F5344CB8AC3E}">
        <p14:creationId xmlns:p14="http://schemas.microsoft.com/office/powerpoint/2010/main" val="1704204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FC023-741B-4165-8E6A-C0037C2FE70F}" type="datetimeFigureOut">
              <a:rPr lang="en-GB" smtClean="0"/>
              <a:t>30/03/2017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5B3B6-B652-40BB-9551-6CF196D5BCC9}" type="slidenum">
              <a:rPr lang="en-GB" smtClean="0"/>
              <a:t>‹#›</a:t>
            </a:fld>
            <a:endParaRPr lang="en-GB"/>
          </a:p>
        </p:txBody>
      </p:sp>
    </p:spTree>
    <p:extLst>
      <p:ext uri="{BB962C8B-B14F-4D97-AF65-F5344CB8AC3E}">
        <p14:creationId xmlns:p14="http://schemas.microsoft.com/office/powerpoint/2010/main" val="429463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Presentation not representative of all colleges, just Murray Edwards</a:t>
            </a:r>
            <a:r>
              <a:rPr lang="en-GB" baseline="0" dirty="0" smtClean="0"/>
              <a:t> College.</a:t>
            </a:r>
          </a:p>
          <a:p>
            <a:endParaRPr lang="en-GB" baseline="0" dirty="0" smtClean="0"/>
          </a:p>
          <a:p>
            <a:r>
              <a:rPr lang="en-GB" baseline="0" dirty="0" smtClean="0"/>
              <a:t>In contrast to the faculty and UL we don’t purchase </a:t>
            </a:r>
            <a:r>
              <a:rPr lang="en-GB" baseline="0" dirty="0" err="1" smtClean="0"/>
              <a:t>ebooks</a:t>
            </a:r>
            <a:r>
              <a:rPr lang="en-GB" baseline="0" dirty="0" smtClean="0"/>
              <a:t> ourselves but subscribe to </a:t>
            </a:r>
            <a:r>
              <a:rPr lang="en-GB" baseline="0" dirty="0" err="1" smtClean="0"/>
              <a:t>ebooks@cambridge</a:t>
            </a:r>
            <a:r>
              <a:rPr lang="en-GB" baseline="0" dirty="0" smtClean="0"/>
              <a:t> which gives our students the use of the </a:t>
            </a:r>
            <a:r>
              <a:rPr lang="en-GB" baseline="0" dirty="0" err="1" smtClean="0"/>
              <a:t>ebooks</a:t>
            </a:r>
            <a:r>
              <a:rPr lang="en-GB" baseline="0" dirty="0" smtClean="0"/>
              <a:t> available.  We’ve been subscribing to </a:t>
            </a:r>
            <a:r>
              <a:rPr lang="en-GB" baseline="0" dirty="0" err="1" smtClean="0"/>
              <a:t>ebooks@cambridge</a:t>
            </a:r>
            <a:r>
              <a:rPr lang="en-GB" baseline="0" dirty="0" smtClean="0"/>
              <a:t> since before 2010 when I became librarian.</a:t>
            </a:r>
          </a:p>
          <a:p>
            <a:endParaRPr lang="en-GB" baseline="0" dirty="0" smtClean="0"/>
          </a:p>
          <a:p>
            <a:r>
              <a:rPr lang="en-GB" baseline="0" dirty="0" smtClean="0"/>
              <a:t>The first 4 slides show where </a:t>
            </a:r>
            <a:r>
              <a:rPr lang="en-GB" baseline="0" dirty="0" err="1" smtClean="0"/>
              <a:t>ebooks</a:t>
            </a:r>
            <a:r>
              <a:rPr lang="en-GB" baseline="0" dirty="0" smtClean="0"/>
              <a:t> fit into our collection development policy.  We started drawing up our collection development policy in 2012 and wanted to recognise that </a:t>
            </a:r>
            <a:r>
              <a:rPr lang="en-GB" baseline="0" dirty="0" err="1" smtClean="0"/>
              <a:t>ebooks</a:t>
            </a:r>
            <a:r>
              <a:rPr lang="en-GB" baseline="0" dirty="0" smtClean="0"/>
              <a:t> were becoming increasingly available within the university.</a:t>
            </a:r>
            <a:endParaRPr lang="en-GB" dirty="0"/>
          </a:p>
        </p:txBody>
      </p:sp>
      <p:sp>
        <p:nvSpPr>
          <p:cNvPr id="4" name="Slide Number Placeholder 3"/>
          <p:cNvSpPr>
            <a:spLocks noGrp="1"/>
          </p:cNvSpPr>
          <p:nvPr>
            <p:ph type="sldNum" sz="quarter" idx="10"/>
          </p:nvPr>
        </p:nvSpPr>
        <p:spPr/>
        <p:txBody>
          <a:bodyPr/>
          <a:lstStyle/>
          <a:p>
            <a:fld id="{FDDE9B16-9F9B-4C68-A7B1-CF4D79B0EC23}" type="slidenum">
              <a:rPr lang="en-GB" smtClean="0"/>
              <a:t>1</a:t>
            </a:fld>
            <a:endParaRPr lang="en-GB"/>
          </a:p>
        </p:txBody>
      </p:sp>
    </p:spTree>
    <p:extLst>
      <p:ext uri="{BB962C8B-B14F-4D97-AF65-F5344CB8AC3E}">
        <p14:creationId xmlns:p14="http://schemas.microsoft.com/office/powerpoint/2010/main" val="205393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therefore included </a:t>
            </a:r>
            <a:r>
              <a:rPr lang="en-GB" dirty="0" err="1" smtClean="0"/>
              <a:t>ebooks</a:t>
            </a:r>
            <a:r>
              <a:rPr lang="en-GB" dirty="0" smtClean="0"/>
              <a:t> in our</a:t>
            </a:r>
            <a:r>
              <a:rPr lang="en-GB" baseline="0" dirty="0" smtClean="0"/>
              <a:t> priorities for the aim of our collection, in relation to its statement of purpose, see above.</a:t>
            </a:r>
            <a:endParaRPr lang="en-GB" dirty="0"/>
          </a:p>
        </p:txBody>
      </p:sp>
      <p:sp>
        <p:nvSpPr>
          <p:cNvPr id="4" name="Slide Number Placeholder 3"/>
          <p:cNvSpPr>
            <a:spLocks noGrp="1"/>
          </p:cNvSpPr>
          <p:nvPr>
            <p:ph type="sldNum" sz="quarter" idx="10"/>
          </p:nvPr>
        </p:nvSpPr>
        <p:spPr/>
        <p:txBody>
          <a:bodyPr/>
          <a:lstStyle/>
          <a:p>
            <a:fld id="{6D85B3B6-B652-40BB-9551-6CF196D5BCC9}" type="slidenum">
              <a:rPr lang="en-GB" smtClean="0"/>
              <a:t>2</a:t>
            </a:fld>
            <a:endParaRPr lang="en-GB"/>
          </a:p>
        </p:txBody>
      </p:sp>
    </p:spTree>
    <p:extLst>
      <p:ext uri="{BB962C8B-B14F-4D97-AF65-F5344CB8AC3E}">
        <p14:creationId xmlns:p14="http://schemas.microsoft.com/office/powerpoint/2010/main" val="147551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included a section on </a:t>
            </a:r>
            <a:r>
              <a:rPr lang="en-GB" dirty="0" err="1" smtClean="0"/>
              <a:t>eresources</a:t>
            </a:r>
            <a:r>
              <a:rPr lang="en-GB" dirty="0" smtClean="0"/>
              <a:t> which encompassed </a:t>
            </a:r>
            <a:r>
              <a:rPr lang="en-GB" dirty="0" err="1" smtClean="0"/>
              <a:t>ebooks</a:t>
            </a:r>
            <a:r>
              <a:rPr lang="en-GB" dirty="0" smtClean="0"/>
              <a:t> and </a:t>
            </a:r>
            <a:r>
              <a:rPr lang="en-GB" dirty="0" err="1" smtClean="0"/>
              <a:t>ejournals</a:t>
            </a:r>
            <a:r>
              <a:rPr lang="en-GB" dirty="0" smtClean="0"/>
              <a:t>, although I’ve only included the aspects that relate to </a:t>
            </a:r>
            <a:r>
              <a:rPr lang="en-GB" dirty="0" err="1" smtClean="0"/>
              <a:t>ebooks</a:t>
            </a:r>
            <a:r>
              <a:rPr lang="en-GB" dirty="0" smtClean="0"/>
              <a:t> on this slide</a:t>
            </a:r>
          </a:p>
          <a:p>
            <a:endParaRPr lang="en-GB" dirty="0" smtClean="0"/>
          </a:p>
          <a:p>
            <a:r>
              <a:rPr lang="en-GB" dirty="0" smtClean="0"/>
              <a:t>I felt then and still do that </a:t>
            </a:r>
            <a:r>
              <a:rPr lang="en-GB" dirty="0" err="1" smtClean="0"/>
              <a:t>ebooks</a:t>
            </a:r>
            <a:r>
              <a:rPr lang="en-GB" dirty="0" smtClean="0"/>
              <a:t> shouldn’t replace print copies, as our students still prefer printed copies over </a:t>
            </a:r>
            <a:r>
              <a:rPr lang="en-GB" dirty="0" err="1" smtClean="0"/>
              <a:t>ebooks</a:t>
            </a:r>
            <a:r>
              <a:rPr lang="en-GB" dirty="0" smtClean="0"/>
              <a:t>.  </a:t>
            </a:r>
            <a:r>
              <a:rPr lang="en-GB" dirty="0" err="1" smtClean="0"/>
              <a:t>Ebooks</a:t>
            </a:r>
            <a:r>
              <a:rPr lang="en-GB" dirty="0" smtClean="0"/>
              <a:t> are therefore seen as complementary to the collection.</a:t>
            </a:r>
            <a:endParaRPr lang="en-GB" dirty="0"/>
          </a:p>
        </p:txBody>
      </p:sp>
      <p:sp>
        <p:nvSpPr>
          <p:cNvPr id="4" name="Slide Number Placeholder 3"/>
          <p:cNvSpPr>
            <a:spLocks noGrp="1"/>
          </p:cNvSpPr>
          <p:nvPr>
            <p:ph type="sldNum" sz="quarter" idx="10"/>
          </p:nvPr>
        </p:nvSpPr>
        <p:spPr/>
        <p:txBody>
          <a:bodyPr/>
          <a:lstStyle/>
          <a:p>
            <a:fld id="{6D85B3B6-B652-40BB-9551-6CF196D5BCC9}" type="slidenum">
              <a:rPr lang="en-GB" smtClean="0"/>
              <a:t>3</a:t>
            </a:fld>
            <a:endParaRPr lang="en-GB"/>
          </a:p>
        </p:txBody>
      </p:sp>
    </p:spTree>
    <p:extLst>
      <p:ext uri="{BB962C8B-B14F-4D97-AF65-F5344CB8AC3E}">
        <p14:creationId xmlns:p14="http://schemas.microsoft.com/office/powerpoint/2010/main" val="174576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relation to acquisitions</a:t>
            </a:r>
            <a:r>
              <a:rPr lang="en-GB" baseline="0" dirty="0" smtClean="0"/>
              <a:t> we therefore still purchase all core texts in print.  In relation to multiple copies it does save us money as we now only buy one print copy for the library.</a:t>
            </a:r>
          </a:p>
          <a:p>
            <a:endParaRPr lang="en-GB" baseline="0" dirty="0" smtClean="0"/>
          </a:p>
          <a:p>
            <a:r>
              <a:rPr lang="en-GB" baseline="0" dirty="0" err="1" smtClean="0"/>
              <a:t>Ebooks</a:t>
            </a:r>
            <a:r>
              <a:rPr lang="en-GB" baseline="0" dirty="0" smtClean="0"/>
              <a:t> also allow us to extend our collection as they enable us to have access to secondary and supplementary readings for part 1, books for part 2, graduate courses and research material which we can’t stock due to lack of funds and also not being within our collection management remit, i.e. only buy for part 1 (see slide 2)</a:t>
            </a:r>
            <a:endParaRPr lang="en-GB" dirty="0"/>
          </a:p>
        </p:txBody>
      </p:sp>
      <p:sp>
        <p:nvSpPr>
          <p:cNvPr id="4" name="Slide Number Placeholder 3"/>
          <p:cNvSpPr>
            <a:spLocks noGrp="1"/>
          </p:cNvSpPr>
          <p:nvPr>
            <p:ph type="sldNum" sz="quarter" idx="10"/>
          </p:nvPr>
        </p:nvSpPr>
        <p:spPr/>
        <p:txBody>
          <a:bodyPr/>
          <a:lstStyle/>
          <a:p>
            <a:fld id="{6D85B3B6-B652-40BB-9551-6CF196D5BCC9}" type="slidenum">
              <a:rPr lang="en-GB" smtClean="0"/>
              <a:t>4</a:t>
            </a:fld>
            <a:endParaRPr lang="en-GB"/>
          </a:p>
        </p:txBody>
      </p:sp>
    </p:spTree>
    <p:extLst>
      <p:ext uri="{BB962C8B-B14F-4D97-AF65-F5344CB8AC3E}">
        <p14:creationId xmlns:p14="http://schemas.microsoft.com/office/powerpoint/2010/main" val="223332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multiple copies statement</a:t>
            </a:r>
            <a:r>
              <a:rPr lang="en-GB" baseline="0" dirty="0" smtClean="0"/>
              <a:t> shows that we will buy multiple copies where no </a:t>
            </a:r>
            <a:r>
              <a:rPr lang="en-GB" baseline="0" dirty="0" err="1" smtClean="0"/>
              <a:t>ebook</a:t>
            </a:r>
            <a:r>
              <a:rPr lang="en-GB" baseline="0" dirty="0" smtClean="0"/>
              <a:t> version exists.</a:t>
            </a:r>
            <a:endParaRPr lang="en-GB" dirty="0"/>
          </a:p>
        </p:txBody>
      </p:sp>
      <p:sp>
        <p:nvSpPr>
          <p:cNvPr id="4" name="Slide Number Placeholder 3"/>
          <p:cNvSpPr>
            <a:spLocks noGrp="1"/>
          </p:cNvSpPr>
          <p:nvPr>
            <p:ph type="sldNum" sz="quarter" idx="10"/>
          </p:nvPr>
        </p:nvSpPr>
        <p:spPr/>
        <p:txBody>
          <a:bodyPr/>
          <a:lstStyle/>
          <a:p>
            <a:fld id="{6D85B3B6-B652-40BB-9551-6CF196D5BCC9}" type="slidenum">
              <a:rPr lang="en-GB" smtClean="0"/>
              <a:t>5</a:t>
            </a:fld>
            <a:endParaRPr lang="en-GB"/>
          </a:p>
        </p:txBody>
      </p:sp>
    </p:spTree>
    <p:extLst>
      <p:ext uri="{BB962C8B-B14F-4D97-AF65-F5344CB8AC3E}">
        <p14:creationId xmlns:p14="http://schemas.microsoft.com/office/powerpoint/2010/main" val="328156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collection development policy is reviewed every 2 years to see if we wish to change our</a:t>
            </a:r>
            <a:r>
              <a:rPr lang="en-GB" baseline="0" dirty="0" smtClean="0"/>
              <a:t> viewpoint on print versus </a:t>
            </a:r>
            <a:r>
              <a:rPr lang="en-GB" baseline="0" dirty="0" err="1" smtClean="0"/>
              <a:t>ebooks</a:t>
            </a:r>
            <a:r>
              <a:rPr lang="en-GB" baseline="0" dirty="0" smtClean="0"/>
              <a:t>.  As yet, this remains unchanged and we still purchase print copies of core texts where </a:t>
            </a:r>
            <a:r>
              <a:rPr lang="en-GB" baseline="0" dirty="0" err="1" smtClean="0"/>
              <a:t>ebooks</a:t>
            </a:r>
            <a:r>
              <a:rPr lang="en-GB" baseline="0" dirty="0" smtClean="0"/>
              <a:t> are available in the university.</a:t>
            </a:r>
          </a:p>
          <a:p>
            <a:endParaRPr lang="en-GB" baseline="0" dirty="0" smtClean="0"/>
          </a:p>
          <a:p>
            <a:r>
              <a:rPr lang="en-GB" baseline="0" dirty="0" smtClean="0"/>
              <a:t>This may change in the not too distant future (see issue 1 on slide 7)</a:t>
            </a:r>
            <a:endParaRPr lang="en-GB" dirty="0"/>
          </a:p>
        </p:txBody>
      </p:sp>
      <p:sp>
        <p:nvSpPr>
          <p:cNvPr id="4" name="Slide Number Placeholder 3"/>
          <p:cNvSpPr>
            <a:spLocks noGrp="1"/>
          </p:cNvSpPr>
          <p:nvPr>
            <p:ph type="sldNum" sz="quarter" idx="10"/>
          </p:nvPr>
        </p:nvSpPr>
        <p:spPr/>
        <p:txBody>
          <a:bodyPr/>
          <a:lstStyle/>
          <a:p>
            <a:fld id="{6D85B3B6-B652-40BB-9551-6CF196D5BCC9}" type="slidenum">
              <a:rPr lang="en-GB" smtClean="0"/>
              <a:t>6</a:t>
            </a:fld>
            <a:endParaRPr lang="en-GB"/>
          </a:p>
        </p:txBody>
      </p:sp>
    </p:spTree>
    <p:extLst>
      <p:ext uri="{BB962C8B-B14F-4D97-AF65-F5344CB8AC3E}">
        <p14:creationId xmlns:p14="http://schemas.microsoft.com/office/powerpoint/2010/main" val="111623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realise that we’re very</a:t>
            </a:r>
            <a:r>
              <a:rPr lang="en-GB" baseline="0" dirty="0" smtClean="0"/>
              <a:t> lucky to have the CUP allowance to spend on CUP titles and that it’s not guaranteed, however it’s important to note that it does increase our book budget and allow us to buy more books with our small book fund.</a:t>
            </a:r>
          </a:p>
          <a:p>
            <a:endParaRPr lang="en-GB" baseline="0" dirty="0" smtClean="0"/>
          </a:p>
          <a:p>
            <a:r>
              <a:rPr lang="en-GB" baseline="0" dirty="0" smtClean="0"/>
              <a:t>CUP are continually reducing this allowance and transferring the money to </a:t>
            </a:r>
            <a:r>
              <a:rPr lang="en-GB" baseline="0" dirty="0" err="1" smtClean="0"/>
              <a:t>ebooks</a:t>
            </a:r>
            <a:r>
              <a:rPr lang="en-GB" baseline="0" dirty="0" smtClean="0"/>
              <a:t>.  While this is good in one way as the university has wider access to CUP titles electronically.  On the other side, for us, this put pressure on our book budget as we’re having to buy print copies of CUP titles that available electronically already due to our policy statement that </a:t>
            </a:r>
            <a:r>
              <a:rPr lang="en-GB" baseline="0" dirty="0" err="1" smtClean="0"/>
              <a:t>ebooks</a:t>
            </a:r>
            <a:r>
              <a:rPr lang="en-GB" baseline="0" dirty="0" smtClean="0"/>
              <a:t> shouldn’t replace print.</a:t>
            </a:r>
          </a:p>
          <a:p>
            <a:endParaRPr lang="en-GB" baseline="0" dirty="0" smtClean="0"/>
          </a:p>
          <a:p>
            <a:r>
              <a:rPr lang="en-GB" baseline="0" dirty="0" smtClean="0"/>
              <a:t>We’re therefore losing in 2 ways, firstly by a reduction in the allowance and secondly by having to spend more money from our own budget (as reduced CUP allowance used up more quickly) on print copies of titles available electronically through CUP instead of being able to use that money to buy print books from other publishers, widening our collection and providing a greater selection of Tripos material </a:t>
            </a:r>
          </a:p>
          <a:p>
            <a:endParaRPr lang="en-GB" baseline="0" dirty="0" smtClean="0"/>
          </a:p>
          <a:p>
            <a:r>
              <a:rPr lang="en-GB" baseline="0" dirty="0" smtClean="0"/>
              <a:t>I think that as the CUP allowance is reduced moving </a:t>
            </a:r>
            <a:r>
              <a:rPr lang="en-GB" baseline="0" dirty="0" err="1" smtClean="0"/>
              <a:t>foward</a:t>
            </a:r>
            <a:r>
              <a:rPr lang="en-GB" baseline="0" dirty="0" smtClean="0"/>
              <a:t>, this will force us to seriously consider reviewing our “not a replacement” statement</a:t>
            </a:r>
            <a:endParaRPr lang="en-GB" dirty="0"/>
          </a:p>
        </p:txBody>
      </p:sp>
      <p:sp>
        <p:nvSpPr>
          <p:cNvPr id="4" name="Slide Number Placeholder 3"/>
          <p:cNvSpPr>
            <a:spLocks noGrp="1"/>
          </p:cNvSpPr>
          <p:nvPr>
            <p:ph type="sldNum" sz="quarter" idx="10"/>
          </p:nvPr>
        </p:nvSpPr>
        <p:spPr/>
        <p:txBody>
          <a:bodyPr/>
          <a:lstStyle/>
          <a:p>
            <a:fld id="{6D85B3B6-B652-40BB-9551-6CF196D5BCC9}" type="slidenum">
              <a:rPr lang="en-GB" smtClean="0"/>
              <a:t>7</a:t>
            </a:fld>
            <a:endParaRPr lang="en-GB"/>
          </a:p>
        </p:txBody>
      </p:sp>
    </p:spTree>
    <p:extLst>
      <p:ext uri="{BB962C8B-B14F-4D97-AF65-F5344CB8AC3E}">
        <p14:creationId xmlns:p14="http://schemas.microsoft.com/office/powerpoint/2010/main" val="223514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the NLPD </a:t>
            </a:r>
            <a:r>
              <a:rPr lang="en-GB" dirty="0" err="1" smtClean="0"/>
              <a:t>ebooks</a:t>
            </a:r>
            <a:r>
              <a:rPr lang="en-GB" baseline="0" dirty="0" smtClean="0"/>
              <a:t> aren’t part of </a:t>
            </a:r>
            <a:r>
              <a:rPr lang="en-GB" baseline="0" dirty="0" err="1" smtClean="0"/>
              <a:t>ebooks@cambridge</a:t>
            </a:r>
            <a:r>
              <a:rPr lang="en-GB" baseline="0" dirty="0" smtClean="0"/>
              <a:t>, they do have a bearing on our collection management decision making.</a:t>
            </a:r>
            <a:endParaRPr lang="en-GB" dirty="0" smtClean="0"/>
          </a:p>
          <a:p>
            <a:endParaRPr lang="en-GB" dirty="0" smtClean="0"/>
          </a:p>
          <a:p>
            <a:r>
              <a:rPr lang="en-GB" dirty="0" smtClean="0"/>
              <a:t>Students are used to being</a:t>
            </a:r>
            <a:r>
              <a:rPr lang="en-GB" baseline="0" dirty="0" smtClean="0"/>
              <a:t> able to obtain items electronically if not available at MEC in print.  Students aren’t aware of the differences and restrictions of NPLD </a:t>
            </a:r>
            <a:r>
              <a:rPr lang="en-GB" baseline="0" dirty="0" err="1" smtClean="0"/>
              <a:t>ebooks</a:t>
            </a:r>
            <a:r>
              <a:rPr lang="en-GB" baseline="0" dirty="0" smtClean="0"/>
              <a:t>.  We have complaints about the fact that they are only available on dedicated terminals in the UL and affiliated libraries, particularly as they can only view them during library opening times instead of 24/7.</a:t>
            </a:r>
          </a:p>
          <a:p>
            <a:endParaRPr lang="en-GB" baseline="0" dirty="0" smtClean="0"/>
          </a:p>
          <a:p>
            <a:r>
              <a:rPr lang="en-GB" baseline="0" dirty="0" smtClean="0"/>
              <a:t>NPLD </a:t>
            </a:r>
            <a:r>
              <a:rPr lang="en-GB" baseline="0" dirty="0" err="1" smtClean="0"/>
              <a:t>ebooks</a:t>
            </a:r>
            <a:r>
              <a:rPr lang="en-GB" baseline="0" dirty="0" smtClean="0"/>
              <a:t> are also problematic for students with disabilities, i.e. mobility issues, as they have problems travelling to the faculty libraries or UL to view these titles.  This means we have to liaise with colleagues and the disability officer at the UL to put support in place, for example a print or normal </a:t>
            </a:r>
            <a:r>
              <a:rPr lang="en-GB" baseline="0" dirty="0" err="1" smtClean="0"/>
              <a:t>ebook</a:t>
            </a:r>
            <a:r>
              <a:rPr lang="en-GB" baseline="0" dirty="0" smtClean="0"/>
              <a:t> version instead.  Alternatively I find I’m having to consider purchasing or purchasing print books for our collection which we wouldn’t normal stock, e.g. research material</a:t>
            </a:r>
            <a:endParaRPr lang="en-GB" dirty="0"/>
          </a:p>
        </p:txBody>
      </p:sp>
      <p:sp>
        <p:nvSpPr>
          <p:cNvPr id="4" name="Slide Number Placeholder 3"/>
          <p:cNvSpPr>
            <a:spLocks noGrp="1"/>
          </p:cNvSpPr>
          <p:nvPr>
            <p:ph type="sldNum" sz="quarter" idx="10"/>
          </p:nvPr>
        </p:nvSpPr>
        <p:spPr/>
        <p:txBody>
          <a:bodyPr/>
          <a:lstStyle/>
          <a:p>
            <a:fld id="{6D85B3B6-B652-40BB-9551-6CF196D5BCC9}" type="slidenum">
              <a:rPr lang="en-GB" smtClean="0"/>
              <a:t>8</a:t>
            </a:fld>
            <a:endParaRPr lang="en-GB"/>
          </a:p>
        </p:txBody>
      </p:sp>
    </p:spTree>
    <p:extLst>
      <p:ext uri="{BB962C8B-B14F-4D97-AF65-F5344CB8AC3E}">
        <p14:creationId xmlns:p14="http://schemas.microsoft.com/office/powerpoint/2010/main" val="17862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277B63-660E-4C00-9337-434655A382A8}"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37928279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77B63-660E-4C00-9337-434655A382A8}"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29582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77B63-660E-4C00-9337-434655A382A8}"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487686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34181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2383875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317443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110328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174384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144584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2341834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85326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77B63-660E-4C00-9337-434655A382A8}"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40012921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1213576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343846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FBBF9F-C093-43DA-B5E6-5815C40810F6}"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833C0F-B34D-416A-B462-8BAAC4F3F139}" type="slidenum">
              <a:rPr lang="en-GB" smtClean="0"/>
              <a:t>‹#›</a:t>
            </a:fld>
            <a:endParaRPr lang="en-GB"/>
          </a:p>
        </p:txBody>
      </p:sp>
    </p:spTree>
    <p:extLst>
      <p:ext uri="{BB962C8B-B14F-4D97-AF65-F5344CB8AC3E}">
        <p14:creationId xmlns:p14="http://schemas.microsoft.com/office/powerpoint/2010/main" val="100112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2925308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3332337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1044606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70549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351875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3059580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250862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77B63-660E-4C00-9337-434655A382A8}"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37883413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13395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467247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2333807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3C009F-4F20-4098-8FAF-91D5FF179672}" type="datetimeFigureOut">
              <a:rPr lang="en-GB" smtClean="0"/>
              <a:t>30/03/2017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A35D7293-885E-4DE7-8AF9-6CCD1A4D70FE}" type="slidenum">
              <a:rPr lang="en-GB" smtClean="0"/>
              <a:t>‹#›</a:t>
            </a:fld>
            <a:endParaRPr lang="en-GB"/>
          </a:p>
        </p:txBody>
      </p:sp>
    </p:spTree>
    <p:extLst>
      <p:ext uri="{BB962C8B-B14F-4D97-AF65-F5344CB8AC3E}">
        <p14:creationId xmlns:p14="http://schemas.microsoft.com/office/powerpoint/2010/main" val="1738090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277B63-660E-4C00-9337-434655A382A8}"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248701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277B63-660E-4C00-9337-434655A382A8}" type="datetimeFigureOut">
              <a:rPr lang="en-GB" smtClean="0"/>
              <a:t>30/03/2017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189347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277B63-660E-4C00-9337-434655A382A8}" type="datetimeFigureOut">
              <a:rPr lang="en-GB" smtClean="0"/>
              <a:t>30/03/2017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116540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7B63-660E-4C00-9337-434655A382A8}" type="datetimeFigureOut">
              <a:rPr lang="en-GB" smtClean="0"/>
              <a:t>30/03/2017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294747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77B63-660E-4C00-9337-434655A382A8}"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211387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77B63-660E-4C00-9337-434655A382A8}"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69BC6F-B8AF-4530-BB99-FF861D1432E7}" type="slidenum">
              <a:rPr lang="en-GB" smtClean="0"/>
              <a:t>‹#›</a:t>
            </a:fld>
            <a:endParaRPr lang="en-GB"/>
          </a:p>
        </p:txBody>
      </p:sp>
    </p:spTree>
    <p:extLst>
      <p:ext uri="{BB962C8B-B14F-4D97-AF65-F5344CB8AC3E}">
        <p14:creationId xmlns:p14="http://schemas.microsoft.com/office/powerpoint/2010/main" val="7231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77B63-660E-4C00-9337-434655A382A8}" type="datetimeFigureOut">
              <a:rPr lang="en-GB" smtClean="0"/>
              <a:t>30/03/2017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9BC6F-B8AF-4530-BB99-FF861D1432E7}" type="slidenum">
              <a:rPr lang="en-GB" smtClean="0"/>
              <a:t>‹#›</a:t>
            </a:fld>
            <a:endParaRPr lang="en-GB"/>
          </a:p>
        </p:txBody>
      </p:sp>
    </p:spTree>
    <p:extLst>
      <p:ext uri="{BB962C8B-B14F-4D97-AF65-F5344CB8AC3E}">
        <p14:creationId xmlns:p14="http://schemas.microsoft.com/office/powerpoint/2010/main" val="276881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40152" y="260648"/>
            <a:ext cx="3059832" cy="833913"/>
          </a:xfrm>
          <a:prstGeom prst="rect">
            <a:avLst/>
          </a:prstGeom>
        </p:spPr>
      </p:pic>
    </p:spTree>
    <p:extLst>
      <p:ext uri="{BB962C8B-B14F-4D97-AF65-F5344CB8AC3E}">
        <p14:creationId xmlns:p14="http://schemas.microsoft.com/office/powerpoint/2010/main" val="3777526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D7293-885E-4DE7-8AF9-6CCD1A4D70FE}" type="slidenum">
              <a:rPr lang="en-GB" smtClean="0"/>
              <a:t>‹#›</a:t>
            </a:fld>
            <a:endParaRPr lang="en-GB"/>
          </a:p>
        </p:txBody>
      </p:sp>
    </p:spTree>
    <p:extLst>
      <p:ext uri="{BB962C8B-B14F-4D97-AF65-F5344CB8AC3E}">
        <p14:creationId xmlns:p14="http://schemas.microsoft.com/office/powerpoint/2010/main" val="2453447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88640"/>
            <a:ext cx="3128396" cy="929362"/>
          </a:xfrm>
          <a:prstGeom prst="rect">
            <a:avLst/>
          </a:prstGeom>
        </p:spPr>
      </p:pic>
      <p:sp>
        <p:nvSpPr>
          <p:cNvPr id="9" name="TextBox 8"/>
          <p:cNvSpPr txBox="1"/>
          <p:nvPr/>
        </p:nvSpPr>
        <p:spPr>
          <a:xfrm>
            <a:off x="1331640" y="3124657"/>
            <a:ext cx="6264696" cy="1877437"/>
          </a:xfrm>
          <a:prstGeom prst="rect">
            <a:avLst/>
          </a:prstGeom>
          <a:noFill/>
        </p:spPr>
        <p:txBody>
          <a:bodyPr wrap="square" rtlCol="0">
            <a:spAutoFit/>
          </a:bodyPr>
          <a:lstStyle/>
          <a:p>
            <a:pPr algn="ctr"/>
            <a:r>
              <a:rPr lang="en-GB" sz="3200" b="1" dirty="0" err="1"/>
              <a:t>Ebooks</a:t>
            </a:r>
            <a:r>
              <a:rPr lang="en-GB" sz="3200" b="1" dirty="0"/>
              <a:t> and Collection </a:t>
            </a:r>
            <a:r>
              <a:rPr lang="en-GB" sz="3200" b="1" dirty="0" smtClean="0"/>
              <a:t>Management </a:t>
            </a:r>
            <a:r>
              <a:rPr lang="en-GB" sz="3200" b="1" dirty="0"/>
              <a:t>at </a:t>
            </a:r>
            <a:r>
              <a:rPr lang="en-GB" sz="3200" b="1" dirty="0" smtClean="0"/>
              <a:t>Murray Edwards College</a:t>
            </a:r>
          </a:p>
          <a:p>
            <a:pPr algn="ctr"/>
            <a:endParaRPr lang="en-GB" sz="3200" b="1" dirty="0"/>
          </a:p>
          <a:p>
            <a:pPr algn="ctr"/>
            <a:r>
              <a:rPr lang="en-GB" sz="2000" b="1" dirty="0" smtClean="0"/>
              <a:t>Kirstie Preest</a:t>
            </a:r>
          </a:p>
        </p:txBody>
      </p:sp>
    </p:spTree>
    <p:extLst>
      <p:ext uri="{BB962C8B-B14F-4D97-AF65-F5344CB8AC3E}">
        <p14:creationId xmlns:p14="http://schemas.microsoft.com/office/powerpoint/2010/main" val="165118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Purpose of the MEC library collection </a:t>
            </a:r>
          </a:p>
        </p:txBody>
      </p:sp>
      <p:sp>
        <p:nvSpPr>
          <p:cNvPr id="3" name="Content Placeholder 2"/>
          <p:cNvSpPr>
            <a:spLocks noGrp="1"/>
          </p:cNvSpPr>
          <p:nvPr>
            <p:ph idx="1"/>
          </p:nvPr>
        </p:nvSpPr>
        <p:spPr/>
        <p:txBody>
          <a:bodyPr>
            <a:normAutofit/>
          </a:bodyPr>
          <a:lstStyle/>
          <a:p>
            <a:r>
              <a:rPr lang="en-GB" dirty="0" smtClean="0"/>
              <a:t>In </a:t>
            </a:r>
            <a:r>
              <a:rPr lang="en-GB" dirty="0"/>
              <a:t>relation to the library collections its aims are:</a:t>
            </a:r>
          </a:p>
          <a:p>
            <a:pPr lvl="1"/>
            <a:r>
              <a:rPr lang="en-GB" dirty="0"/>
              <a:t>To provide core Part I texts, non-book material and essential secondary literature in all Tripos subjects studied.  </a:t>
            </a:r>
          </a:p>
          <a:p>
            <a:pPr lvl="1"/>
            <a:r>
              <a:rPr lang="en-GB" dirty="0"/>
              <a:t>To work towards integrating electronic books into its collection.</a:t>
            </a:r>
          </a:p>
          <a:p>
            <a:endParaRPr lang="en-GB" dirty="0"/>
          </a:p>
        </p:txBody>
      </p:sp>
    </p:spTree>
    <p:extLst>
      <p:ext uri="{BB962C8B-B14F-4D97-AF65-F5344CB8AC3E}">
        <p14:creationId xmlns:p14="http://schemas.microsoft.com/office/powerpoint/2010/main" val="153443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a:t>
            </a:r>
            <a:r>
              <a:rPr lang="en-GB" dirty="0" smtClean="0"/>
              <a:t>resources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Electronic </a:t>
            </a:r>
            <a:r>
              <a:rPr lang="en-GB" dirty="0"/>
              <a:t>resources are an important part of the Library collections and an area which is developing rapidly.  </a:t>
            </a:r>
            <a:endParaRPr lang="en-GB" dirty="0" smtClean="0"/>
          </a:p>
          <a:p>
            <a:pPr lvl="1"/>
            <a:r>
              <a:rPr lang="en-GB" dirty="0" smtClean="0"/>
              <a:t>They </a:t>
            </a:r>
            <a:r>
              <a:rPr lang="en-GB" dirty="0"/>
              <a:t>are considered to be complementary to the printed library stock and not a replacement</a:t>
            </a:r>
            <a:r>
              <a:rPr lang="en-GB" dirty="0" smtClean="0"/>
              <a:t>.</a:t>
            </a:r>
          </a:p>
          <a:p>
            <a:pPr lvl="1"/>
            <a:endParaRPr lang="en-GB" dirty="0"/>
          </a:p>
          <a:p>
            <a:r>
              <a:rPr lang="en-GB" dirty="0" smtClean="0"/>
              <a:t>The </a:t>
            </a:r>
            <a:r>
              <a:rPr lang="en-GB" dirty="0"/>
              <a:t>Library does not purchase any electronic books, but does participate in the </a:t>
            </a:r>
            <a:r>
              <a:rPr lang="en-GB" dirty="0" err="1"/>
              <a:t>ebooks@cambridge</a:t>
            </a:r>
            <a:r>
              <a:rPr lang="en-GB" dirty="0"/>
              <a:t> scheme which provides electronic books across the University.</a:t>
            </a:r>
          </a:p>
          <a:p>
            <a:endParaRPr lang="en-GB" dirty="0"/>
          </a:p>
        </p:txBody>
      </p:sp>
    </p:spTree>
    <p:extLst>
      <p:ext uri="{BB962C8B-B14F-4D97-AF65-F5344CB8AC3E}">
        <p14:creationId xmlns:p14="http://schemas.microsoft.com/office/powerpoint/2010/main" val="157603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Acquisitions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All </a:t>
            </a:r>
            <a:r>
              <a:rPr lang="en-GB" dirty="0"/>
              <a:t>core texts on Part I courses are purchased in printed format where still in print.  </a:t>
            </a:r>
            <a:endParaRPr lang="en-GB" dirty="0" smtClean="0"/>
          </a:p>
          <a:p>
            <a:pPr marL="0" indent="0">
              <a:buNone/>
            </a:pPr>
            <a:r>
              <a:rPr lang="en-GB" dirty="0" smtClean="0"/>
              <a:t> </a:t>
            </a:r>
            <a:endParaRPr lang="en-GB" dirty="0"/>
          </a:p>
          <a:p>
            <a:r>
              <a:rPr lang="en-GB" dirty="0"/>
              <a:t>Only one printed copy of a title will be purchased, where an electronic version is available. </a:t>
            </a:r>
            <a:endParaRPr lang="en-GB" dirty="0" smtClean="0"/>
          </a:p>
          <a:p>
            <a:endParaRPr lang="en-GB" dirty="0"/>
          </a:p>
          <a:p>
            <a:r>
              <a:rPr lang="en-GB" dirty="0" smtClean="0"/>
              <a:t>Supplementary </a:t>
            </a:r>
            <a:r>
              <a:rPr lang="en-GB" dirty="0"/>
              <a:t>and further reading items which are available through </a:t>
            </a:r>
            <a:r>
              <a:rPr lang="en-GB" dirty="0" err="1"/>
              <a:t>ebooks@cambridge</a:t>
            </a:r>
            <a:r>
              <a:rPr lang="en-GB" dirty="0"/>
              <a:t> are purchased in print where specified by the relevant Director of Study or if funds allow.  </a:t>
            </a:r>
            <a:r>
              <a:rPr lang="en-GB" dirty="0" smtClean="0"/>
              <a:t>This is in order to provide the widest range of material possible for each subject.</a:t>
            </a:r>
          </a:p>
          <a:p>
            <a:endParaRPr lang="en-GB" dirty="0"/>
          </a:p>
        </p:txBody>
      </p:sp>
    </p:spTree>
    <p:extLst>
      <p:ext uri="{BB962C8B-B14F-4D97-AF65-F5344CB8AC3E}">
        <p14:creationId xmlns:p14="http://schemas.microsoft.com/office/powerpoint/2010/main" val="406625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Multiple copies</a:t>
            </a:r>
            <a:br>
              <a:rPr lang="en-GB" dirty="0"/>
            </a:br>
            <a:endParaRPr lang="en-GB" dirty="0"/>
          </a:p>
        </p:txBody>
      </p:sp>
      <p:sp>
        <p:nvSpPr>
          <p:cNvPr id="3" name="Content Placeholder 2"/>
          <p:cNvSpPr>
            <a:spLocks noGrp="1"/>
          </p:cNvSpPr>
          <p:nvPr>
            <p:ph idx="1"/>
          </p:nvPr>
        </p:nvSpPr>
        <p:spPr/>
        <p:txBody>
          <a:bodyPr/>
          <a:lstStyle/>
          <a:p>
            <a:r>
              <a:rPr lang="en-GB" smtClean="0"/>
              <a:t>Multiple </a:t>
            </a:r>
            <a:r>
              <a:rPr lang="en-GB" dirty="0"/>
              <a:t>copies of items which are identified as starred core texts will be bought where possible, particularly where an electronic version has not been purchased by the University, as funds allow.  </a:t>
            </a:r>
          </a:p>
          <a:p>
            <a:endParaRPr lang="en-GB" dirty="0"/>
          </a:p>
        </p:txBody>
      </p:sp>
    </p:spTree>
    <p:extLst>
      <p:ext uri="{BB962C8B-B14F-4D97-AF65-F5344CB8AC3E}">
        <p14:creationId xmlns:p14="http://schemas.microsoft.com/office/powerpoint/2010/main" val="16825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review</a:t>
            </a:r>
            <a:endParaRPr lang="en-GB" dirty="0"/>
          </a:p>
        </p:txBody>
      </p:sp>
      <p:sp>
        <p:nvSpPr>
          <p:cNvPr id="3" name="Content Placeholder 2"/>
          <p:cNvSpPr>
            <a:spLocks noGrp="1"/>
          </p:cNvSpPr>
          <p:nvPr>
            <p:ph idx="1"/>
          </p:nvPr>
        </p:nvSpPr>
        <p:spPr/>
        <p:txBody>
          <a:bodyPr/>
          <a:lstStyle/>
          <a:p>
            <a:r>
              <a:rPr lang="en-GB" dirty="0" smtClean="0"/>
              <a:t>Bi-annual</a:t>
            </a:r>
          </a:p>
          <a:p>
            <a:endParaRPr lang="en-GB" dirty="0"/>
          </a:p>
          <a:p>
            <a:r>
              <a:rPr lang="en-GB" dirty="0" smtClean="0"/>
              <a:t>Allows us to review whether any changes are required in relation to print versus </a:t>
            </a:r>
            <a:r>
              <a:rPr lang="en-GB" dirty="0" err="1" smtClean="0"/>
              <a:t>ebooks</a:t>
            </a:r>
            <a:endParaRPr lang="en-GB" dirty="0" smtClean="0"/>
          </a:p>
          <a:p>
            <a:pPr lvl="1"/>
            <a:r>
              <a:rPr lang="en-GB" dirty="0" smtClean="0"/>
              <a:t>Remains unchanged since it was created</a:t>
            </a:r>
          </a:p>
          <a:p>
            <a:endParaRPr lang="en-GB" dirty="0"/>
          </a:p>
          <a:p>
            <a:endParaRPr lang="en-GB" dirty="0"/>
          </a:p>
        </p:txBody>
      </p:sp>
    </p:spTree>
    <p:extLst>
      <p:ext uri="{BB962C8B-B14F-4D97-AF65-F5344CB8AC3E}">
        <p14:creationId xmlns:p14="http://schemas.microsoft.com/office/powerpoint/2010/main" val="294162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Issues relating to </a:t>
            </a:r>
            <a:r>
              <a:rPr lang="en-GB" dirty="0" err="1" smtClean="0"/>
              <a:t>ebooks</a:t>
            </a:r>
            <a:r>
              <a:rPr lang="en-GB" dirty="0" smtClean="0"/>
              <a:t> &amp; collection management 1</a:t>
            </a:r>
            <a:endParaRPr lang="en-GB" dirty="0"/>
          </a:p>
        </p:txBody>
      </p:sp>
      <p:sp>
        <p:nvSpPr>
          <p:cNvPr id="3" name="Content Placeholder 2"/>
          <p:cNvSpPr>
            <a:spLocks noGrp="1"/>
          </p:cNvSpPr>
          <p:nvPr>
            <p:ph idx="1"/>
          </p:nvPr>
        </p:nvSpPr>
        <p:spPr/>
        <p:txBody>
          <a:bodyPr/>
          <a:lstStyle/>
          <a:p>
            <a:r>
              <a:rPr lang="en-GB" dirty="0" smtClean="0"/>
              <a:t>CUP titles</a:t>
            </a:r>
          </a:p>
          <a:p>
            <a:pPr lvl="1"/>
            <a:r>
              <a:rPr lang="en-GB" dirty="0" smtClean="0"/>
              <a:t>Reduction in print allowance as CUP increasingly pushing it towards </a:t>
            </a:r>
            <a:r>
              <a:rPr lang="en-GB" dirty="0" err="1" smtClean="0"/>
              <a:t>ebooks</a:t>
            </a:r>
            <a:endParaRPr lang="en-GB" dirty="0" smtClean="0"/>
          </a:p>
          <a:p>
            <a:pPr lvl="1"/>
            <a:r>
              <a:rPr lang="en-GB" dirty="0" smtClean="0"/>
              <a:t>Increased pressure to buy print copies of titles available electronically because of our “not a replacement” view</a:t>
            </a:r>
          </a:p>
          <a:p>
            <a:pPr lvl="1"/>
            <a:endParaRPr lang="en-GB" dirty="0"/>
          </a:p>
          <a:p>
            <a:pPr lvl="1"/>
            <a:r>
              <a:rPr lang="en-GB" dirty="0" smtClean="0"/>
              <a:t>This will be discussed at the next collection development policy review meeting</a:t>
            </a:r>
            <a:endParaRPr lang="en-GB" dirty="0"/>
          </a:p>
        </p:txBody>
      </p:sp>
    </p:spTree>
    <p:extLst>
      <p:ext uri="{BB962C8B-B14F-4D97-AF65-F5344CB8AC3E}">
        <p14:creationId xmlns:p14="http://schemas.microsoft.com/office/powerpoint/2010/main" val="325325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Issues relating to </a:t>
            </a:r>
            <a:r>
              <a:rPr lang="en-GB" dirty="0" err="1"/>
              <a:t>ebooks</a:t>
            </a:r>
            <a:r>
              <a:rPr lang="en-GB" dirty="0"/>
              <a:t> &amp; collection </a:t>
            </a:r>
            <a:r>
              <a:rPr lang="en-GB" dirty="0" smtClean="0"/>
              <a:t>management 2</a:t>
            </a:r>
            <a:endParaRPr lang="en-GB" dirty="0"/>
          </a:p>
        </p:txBody>
      </p:sp>
      <p:sp>
        <p:nvSpPr>
          <p:cNvPr id="3" name="Content Placeholder 2"/>
          <p:cNvSpPr>
            <a:spLocks noGrp="1"/>
          </p:cNvSpPr>
          <p:nvPr>
            <p:ph idx="1"/>
          </p:nvPr>
        </p:nvSpPr>
        <p:spPr/>
        <p:txBody>
          <a:bodyPr/>
          <a:lstStyle/>
          <a:p>
            <a:r>
              <a:rPr lang="en-GB" dirty="0" smtClean="0"/>
              <a:t>British Library NPLD </a:t>
            </a:r>
            <a:r>
              <a:rPr lang="en-GB" dirty="0" err="1" smtClean="0"/>
              <a:t>ebooks</a:t>
            </a:r>
            <a:endParaRPr lang="en-GB" dirty="0" smtClean="0"/>
          </a:p>
          <a:p>
            <a:pPr lvl="1"/>
            <a:r>
              <a:rPr lang="en-GB" dirty="0" smtClean="0"/>
              <a:t>Only available at dedicated terminals unlike other </a:t>
            </a:r>
            <a:r>
              <a:rPr lang="en-GB" dirty="0" err="1" smtClean="0"/>
              <a:t>ebooks</a:t>
            </a:r>
            <a:r>
              <a:rPr lang="en-GB" dirty="0" smtClean="0"/>
              <a:t> held by the university</a:t>
            </a:r>
          </a:p>
          <a:p>
            <a:pPr lvl="1"/>
            <a:r>
              <a:rPr lang="en-GB" dirty="0" smtClean="0"/>
              <a:t>Not 24/7</a:t>
            </a:r>
          </a:p>
          <a:p>
            <a:pPr lvl="1"/>
            <a:r>
              <a:rPr lang="en-GB" dirty="0" smtClean="0"/>
              <a:t>Problematic for students with disabilities</a:t>
            </a:r>
          </a:p>
          <a:p>
            <a:pPr lvl="1"/>
            <a:endParaRPr lang="en-GB" dirty="0"/>
          </a:p>
          <a:p>
            <a:pPr lvl="1"/>
            <a:r>
              <a:rPr lang="en-GB" dirty="0" smtClean="0"/>
              <a:t>MEC library having to consider buying print copies of books we normally wouldn’t purchase</a:t>
            </a:r>
          </a:p>
        </p:txBody>
      </p:sp>
    </p:spTree>
    <p:extLst>
      <p:ext uri="{BB962C8B-B14F-4D97-AF65-F5344CB8AC3E}">
        <p14:creationId xmlns:p14="http://schemas.microsoft.com/office/powerpoint/2010/main" val="68007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234111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B9D1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B9D1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B9D1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B9D1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B9D1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1107</Words>
  <Application>Microsoft Office PowerPoint</Application>
  <PresentationFormat>On-screen Show (4:3)</PresentationFormat>
  <Paragraphs>75</Paragraphs>
  <Slides>9</Slides>
  <Notes>8</Notes>
  <HiddenSlides>1</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1_Custom Design</vt:lpstr>
      <vt:lpstr>Custom Design</vt:lpstr>
      <vt:lpstr>PowerPoint Presentation</vt:lpstr>
      <vt:lpstr>Purpose of the MEC library collection </vt:lpstr>
      <vt:lpstr>Electronic resources</vt:lpstr>
      <vt:lpstr>Acquisitions</vt:lpstr>
      <vt:lpstr>Multiple copies </vt:lpstr>
      <vt:lpstr>Policy review</vt:lpstr>
      <vt:lpstr>Issues relating to ebooks &amp; collection management 1</vt:lpstr>
      <vt:lpstr>Issues relating to ebooks &amp; collection management 2</vt:lpstr>
      <vt:lpstr>Questions?</vt:lpstr>
    </vt:vector>
  </TitlesOfParts>
  <Company>Murray Edwards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Duffy</dc:creator>
  <cp:lastModifiedBy>Kirstin Preest</cp:lastModifiedBy>
  <cp:revision>21</cp:revision>
  <cp:lastPrinted>2017-03-30T08:17:27Z</cp:lastPrinted>
  <dcterms:created xsi:type="dcterms:W3CDTF">2017-01-16T10:05:56Z</dcterms:created>
  <dcterms:modified xsi:type="dcterms:W3CDTF">2017-03-30T17:56:41Z</dcterms:modified>
</cp:coreProperties>
</file>